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Economica"/>
      <p:regular r:id="rId25"/>
      <p:bold r:id="rId26"/>
      <p:italic r:id="rId27"/>
      <p:boldItalic r:id="rId28"/>
    </p:embeddedFon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Economica-bold.fntdata"/><Relationship Id="rId25" Type="http://schemas.openxmlformats.org/officeDocument/2006/relationships/font" Target="fonts/Economica-regular.fntdata"/><Relationship Id="rId28" Type="http://schemas.openxmlformats.org/officeDocument/2006/relationships/font" Target="fonts/Economica-boldItalic.fntdata"/><Relationship Id="rId27" Type="http://schemas.openxmlformats.org/officeDocument/2006/relationships/font" Target="fonts/Economic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italic.fntdata"/><Relationship Id="rId30" Type="http://schemas.openxmlformats.org/officeDocument/2006/relationships/font" Target="fonts/OpenSans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8041fb8c8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8041fb8c8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7817c4df9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7817c4df9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8523079c7d_2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8523079c7d_2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523079c7d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523079c7d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523079c7d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523079c7d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523079c7d_2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523079c7d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817c4df9b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817c4df9b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548dcccf9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548dcccf9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523079c7d_2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8523079c7d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523079c7d_2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523079c7d_2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8523079c7d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8523079c7d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77f8c1932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77f8c1932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77f8c19325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77f8c19325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8523079c7d_2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8523079c7d_2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8523079c7d_2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8523079c7d_2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8523079c7d_2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8523079c7d_2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77e17ad4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77e17ad4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77e17ad4e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77e17ad4e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30.jpg"/><Relationship Id="rId5" Type="http://schemas.openxmlformats.org/officeDocument/2006/relationships/image" Target="../media/image2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12.jpg"/><Relationship Id="rId5" Type="http://schemas.openxmlformats.org/officeDocument/2006/relationships/image" Target="../media/image2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37.jpg"/><Relationship Id="rId5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5.jpg"/><Relationship Id="rId4" Type="http://schemas.openxmlformats.org/officeDocument/2006/relationships/image" Target="../media/image9.jpg"/><Relationship Id="rId5" Type="http://schemas.openxmlformats.org/officeDocument/2006/relationships/image" Target="../media/image2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4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jpg"/><Relationship Id="rId4" Type="http://schemas.openxmlformats.org/officeDocument/2006/relationships/image" Target="../media/image4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jpg"/><Relationship Id="rId4" Type="http://schemas.openxmlformats.org/officeDocument/2006/relationships/image" Target="../media/image3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jpg"/><Relationship Id="rId4" Type="http://schemas.openxmlformats.org/officeDocument/2006/relationships/image" Target="../media/image35.jpg"/><Relationship Id="rId5" Type="http://schemas.openxmlformats.org/officeDocument/2006/relationships/image" Target="../media/image40.jpg"/><Relationship Id="rId6" Type="http://schemas.openxmlformats.org/officeDocument/2006/relationships/image" Target="../media/image22.jpg"/><Relationship Id="rId7" Type="http://schemas.openxmlformats.org/officeDocument/2006/relationships/image" Target="../media/image20.jpg"/><Relationship Id="rId8" Type="http://schemas.openxmlformats.org/officeDocument/2006/relationships/image" Target="../media/image2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jpg"/><Relationship Id="rId4" Type="http://schemas.openxmlformats.org/officeDocument/2006/relationships/image" Target="../media/image39.jpg"/><Relationship Id="rId10" Type="http://schemas.openxmlformats.org/officeDocument/2006/relationships/image" Target="../media/image41.jpg"/><Relationship Id="rId9" Type="http://schemas.openxmlformats.org/officeDocument/2006/relationships/image" Target="../media/image42.jpg"/><Relationship Id="rId5" Type="http://schemas.openxmlformats.org/officeDocument/2006/relationships/image" Target="../media/image31.jpg"/><Relationship Id="rId6" Type="http://schemas.openxmlformats.org/officeDocument/2006/relationships/image" Target="../media/image43.jpg"/><Relationship Id="rId7" Type="http://schemas.openxmlformats.org/officeDocument/2006/relationships/image" Target="../media/image28.jpg"/><Relationship Id="rId8" Type="http://schemas.openxmlformats.org/officeDocument/2006/relationships/image" Target="../media/image3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facebook.com/escolabressolpaambxocolata/" TargetMode="External"/><Relationship Id="rId4" Type="http://schemas.openxmlformats.org/officeDocument/2006/relationships/hyperlink" Target="https://paambxocolatablog.wordpress.com/" TargetMode="External"/><Relationship Id="rId5" Type="http://schemas.openxmlformats.org/officeDocument/2006/relationships/hyperlink" Target="http://www.tona.cat/viure-a-tona/serveis-i-equipaments/serveis/2017-03-21-escola-bressol-pa-amb-xocolata.html" TargetMode="External"/><Relationship Id="rId6" Type="http://schemas.openxmlformats.org/officeDocument/2006/relationships/image" Target="../media/image38.png"/><Relationship Id="rId7" Type="http://schemas.openxmlformats.org/officeDocument/2006/relationships/image" Target="../media/image3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3078475" y="914924"/>
            <a:ext cx="3054600" cy="861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1700">
                <a:solidFill>
                  <a:srgbClr val="434343"/>
                </a:solidFill>
              </a:rPr>
              <a:t>ESCOLA BRESSOL MUNICIPAL DE TONA </a:t>
            </a:r>
            <a:r>
              <a:rPr lang="ca" sz="3100">
                <a:solidFill>
                  <a:srgbClr val="434343"/>
                </a:solidFill>
              </a:rPr>
              <a:t> </a:t>
            </a:r>
            <a:endParaRPr sz="31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3400">
                <a:solidFill>
                  <a:srgbClr val="434343"/>
                </a:solidFill>
              </a:rPr>
              <a:t>PA AMB XOCOLATA</a:t>
            </a:r>
            <a:endParaRPr sz="2400">
              <a:solidFill>
                <a:srgbClr val="434343"/>
              </a:solidFill>
            </a:endParaRPr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109213" y="1714375"/>
            <a:ext cx="2993100" cy="24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 sz="1800">
                <a:solidFill>
                  <a:srgbClr val="434343"/>
                </a:solidFill>
              </a:rPr>
              <a:t>PORTES OBERTES</a:t>
            </a:r>
            <a:endParaRPr sz="1800">
              <a:solidFill>
                <a:srgbClr val="434343"/>
              </a:solidFill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5275" y="2129025"/>
            <a:ext cx="2861025" cy="2145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11700" y="3082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solidFill>
                  <a:srgbClr val="434343"/>
                </a:solidFill>
              </a:rPr>
              <a:t>L’ESCOLA COM A ESPAI DE VIDA</a:t>
            </a:r>
            <a:endParaRPr sz="3000">
              <a:solidFill>
                <a:srgbClr val="434343"/>
              </a:solidFill>
            </a:endParaRPr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75275" y="1139525"/>
            <a:ext cx="82455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L’escola bressol és un cicle educatiu amb identitat pròpia, on l’atenció i cura als infants es regeix per principis educatius. Respon al dret dels infants</a:t>
            </a:r>
            <a:r>
              <a:rPr lang="ca" sz="1100">
                <a:solidFill>
                  <a:srgbClr val="9900FF"/>
                </a:solidFill>
              </a:rPr>
              <a:t> </a:t>
            </a:r>
            <a:r>
              <a:rPr lang="ca" sz="1100">
                <a:solidFill>
                  <a:srgbClr val="434343"/>
                </a:solidFill>
              </a:rPr>
              <a:t>a viure en contextos educatius que amplïn i diversifiquin les experiències viscudes en el context familiar i atendre les diferents necessitats educatives i personals de les famílies.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Acompanya els infants en l’autonomia personal, en les relacions, la solidaritat i el respecte vers els altres i cap a la identitat d’un mateix. Promou que els infants siguin actius, capaços d’expressar-se en llibertat, d’explorar, d’estimar i ser feliços, en un ambient de confiança, alegria i serenitat, pensat i estimulant.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1903" y="2801800"/>
            <a:ext cx="2201997" cy="184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8918" y="2801788"/>
            <a:ext cx="2466156" cy="184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7575" y="2801800"/>
            <a:ext cx="2464517" cy="184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/>
        </p:nvSpPr>
        <p:spPr>
          <a:xfrm>
            <a:off x="738075" y="730025"/>
            <a:ext cx="6965700" cy="39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L’escola bressol municipal de Tona acull infants de 0 a 3 anys. L’edifici disposa de 8</a:t>
            </a:r>
            <a:r>
              <a:rPr lang="ca" sz="1100">
                <a:solidFill>
                  <a:srgbClr val="9900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ca" sz="11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aules, tres aules per infants de 2 a 3 anys,  dues per infants d’1 a 2 anys, una aula de nadons, una com espai de llum i una altra on es porta a terme l’Espai Familiar. La ràtio de cadascuna de les aules ve marcada pel Departament de la Generalitat de Catalunya. </a:t>
            </a:r>
            <a:endParaRPr sz="11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Cadascuna de les aules té un nom i és assignada a dues mestres que n’exerceixen la tutoria compartida, sempre i quan, l’organització i els recursos humans de l’escola ho permetin. L’organigrama de les diferents aules i del personal docent es porta a terme després de les matriculacions.</a:t>
            </a:r>
            <a:endParaRPr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 rotWithShape="1">
          <a:blip r:embed="rId3">
            <a:alphaModFix/>
          </a:blip>
          <a:srcRect b="33177" l="0" r="0" t="0"/>
          <a:stretch/>
        </p:blipFill>
        <p:spPr>
          <a:xfrm>
            <a:off x="868778" y="2571749"/>
            <a:ext cx="3830072" cy="191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5425" y="2571750"/>
            <a:ext cx="2557660" cy="191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solidFill>
                  <a:srgbClr val="434343"/>
                </a:solidFill>
              </a:rPr>
              <a:t>LES FAMÍLIES: UN TREBALL CONJUNT</a:t>
            </a:r>
            <a:endParaRPr sz="3000">
              <a:solidFill>
                <a:srgbClr val="434343"/>
              </a:solidFill>
            </a:endParaRPr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311700" y="1216400"/>
            <a:ext cx="6177300" cy="34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Les famílies són el més important en la vida dels infants, els primers educadors. Des de l’escola acompanyem en aquest camí cap a l’educació, que se sentin acollides, respectades, escoltades i reconegudes. 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L’arribada i la sortida a l’escola són moments importants en el dia a dia dels menuts, tenen un gran valor i les famílies poden acompanyar-los sense </a:t>
            </a:r>
            <a:r>
              <a:rPr lang="ca" sz="1100">
                <a:solidFill>
                  <a:srgbClr val="434343"/>
                </a:solidFill>
              </a:rPr>
              <a:t>presses</a:t>
            </a:r>
            <a:r>
              <a:rPr lang="ca" sz="1100">
                <a:solidFill>
                  <a:srgbClr val="434343"/>
                </a:solidFill>
              </a:rPr>
              <a:t>, respectant el temps de cada criatura, conversant amb les mestres,...vivint l’aula. 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És</a:t>
            </a:r>
            <a:r>
              <a:rPr lang="ca" sz="1100">
                <a:solidFill>
                  <a:srgbClr val="434343"/>
                </a:solidFill>
              </a:rPr>
              <a:t> </a:t>
            </a:r>
            <a:r>
              <a:rPr lang="ca" sz="1100">
                <a:solidFill>
                  <a:srgbClr val="434343"/>
                </a:solidFill>
              </a:rPr>
              <a:t>important, donar valor a les relacions entre família i escola</a:t>
            </a:r>
            <a:r>
              <a:rPr lang="ca" sz="1100">
                <a:solidFill>
                  <a:srgbClr val="434343"/>
                </a:solidFill>
              </a:rPr>
              <a:t> basant-se en la cordialitat, el respecte i la confiança mútua, per això és tan important el diàleg que s’estableix en el dia a dia, en les reunions i les entrevistes, com també la comunicació a través de la llibreta d’aula, els plafons informatius i els tallers o festes que es puguin organitzar al llarg de la vida escolar. 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Volem que se sentin part de l’escola involucrant-se i participant en els diferents espais de debat i d’intercanvi d’experiències i punts de vista, reflexions,... </a:t>
            </a:r>
            <a:r>
              <a:rPr lang="ca" sz="1100">
                <a:solidFill>
                  <a:srgbClr val="434343"/>
                </a:solidFill>
              </a:rPr>
              <a:t>com són el Cafè tertúlia i l’Espai Pa amb Xocolata.</a:t>
            </a:r>
            <a:endParaRPr sz="1100">
              <a:solidFill>
                <a:srgbClr val="434343"/>
              </a:solidFill>
            </a:endParaRPr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4913" y="809100"/>
            <a:ext cx="2350200" cy="176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 rotWithShape="1">
          <a:blip r:embed="rId4">
            <a:alphaModFix/>
          </a:blip>
          <a:srcRect b="0" l="13081" r="0" t="9428"/>
          <a:stretch/>
        </p:blipFill>
        <p:spPr>
          <a:xfrm>
            <a:off x="6594925" y="2795800"/>
            <a:ext cx="2350200" cy="1836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solidFill>
                  <a:srgbClr val="434343"/>
                </a:solidFill>
              </a:rPr>
              <a:t>CREIEM EN UN INFANT...</a:t>
            </a:r>
            <a:endParaRPr sz="3000">
              <a:solidFill>
                <a:srgbClr val="434343"/>
              </a:solidFill>
            </a:endParaRPr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 sz="14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79176" y="1225225"/>
            <a:ext cx="1616700" cy="215518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>
            <a:off x="753325" y="3517775"/>
            <a:ext cx="1868400" cy="109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CURIÓS I OBSERVADOR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Té tot un món per conèixer i això és fascinant. Deixem-los temps per observar, encuriosir-se, </a:t>
            </a: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qüestionar</a:t>
            </a: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-se... </a:t>
            </a:r>
            <a:endParaRPr sz="9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7" name="Google Shape;9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1825" y="1225225"/>
            <a:ext cx="1616701" cy="2155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37226" y="1214750"/>
            <a:ext cx="1616701" cy="215559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/>
        </p:nvSpPr>
        <p:spPr>
          <a:xfrm>
            <a:off x="3429000" y="3513575"/>
            <a:ext cx="2045100" cy="14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CREATIU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En tots els aspectes de la seva vida. </a:t>
            </a: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Si</a:t>
            </a: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el deixem fer, si té els instruments adequats, el temps </a:t>
            </a: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necessari</a:t>
            </a: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i un ambient tranquil, la creativitat i la imaginació sorgiran per si soles.</a:t>
            </a:r>
            <a:endParaRPr sz="9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6281375" y="3517775"/>
            <a:ext cx="1975800" cy="14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CAPAÇ I ATREVIT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Posseeix</a:t>
            </a: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tot el temps del món. Només li cal, confiança i acompanyament, per sentir-se segur.</a:t>
            </a:r>
            <a:endParaRPr sz="9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8176.JPG" id="105" name="Google Shape;10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1925" y="1225225"/>
            <a:ext cx="2285700" cy="1714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20190322_091529.jpg" id="106" name="Google Shape;10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05825" y="1225226"/>
            <a:ext cx="2285700" cy="171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02174" y="1225225"/>
            <a:ext cx="2285701" cy="171427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/>
          <p:nvPr/>
        </p:nvSpPr>
        <p:spPr>
          <a:xfrm>
            <a:off x="753450" y="3106000"/>
            <a:ext cx="2441700" cy="13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EXPLORADOR I DESCOBRIDOR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Totes les situacions del seu dia a dia el porten a investigar, </a:t>
            </a: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probar</a:t>
            </a: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, descobrir i satisfer la seva curiositat.</a:t>
            </a:r>
            <a:endParaRPr sz="9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4005625" y="3175275"/>
            <a:ext cx="15300" cy="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" name="Google Shape;110;p18"/>
          <p:cNvSpPr txBox="1"/>
          <p:nvPr/>
        </p:nvSpPr>
        <p:spPr>
          <a:xfrm>
            <a:off x="3605825" y="3106000"/>
            <a:ext cx="2285700" cy="13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SOCIAL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Neix amb una capacitat innata per comunicar-se i necessita relacionar-se amb els seus iguals, amb infants d’edats semblants i amb els adults que l’envolten.</a:t>
            </a:r>
            <a:endParaRPr sz="9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6302175" y="3106000"/>
            <a:ext cx="2285700" cy="14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ACTIU I AMB INTERESSOS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Gaudeix de la necessitat </a:t>
            </a: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intrínseca</a:t>
            </a:r>
            <a:r>
              <a:rPr lang="ca" sz="9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per fer i descobrir, per anar més enllà.</a:t>
            </a:r>
            <a:endParaRPr sz="9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solidFill>
                  <a:srgbClr val="434343"/>
                </a:solidFill>
              </a:rPr>
              <a:t>L’INFANT PROTAGONISTA DELS SEUS APRENENTATGES</a:t>
            </a:r>
            <a:endParaRPr sz="3000">
              <a:solidFill>
                <a:srgbClr val="434343"/>
              </a:solidFill>
            </a:endParaRPr>
          </a:p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311700" y="1147225"/>
            <a:ext cx="8207100" cy="35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El joc lliure dels infants, es una activitat natural i </a:t>
            </a:r>
            <a:r>
              <a:rPr lang="ca" sz="1100">
                <a:solidFill>
                  <a:srgbClr val="434343"/>
                </a:solidFill>
              </a:rPr>
              <a:t>espontània. Es</a:t>
            </a:r>
            <a:r>
              <a:rPr lang="ca" sz="1100">
                <a:solidFill>
                  <a:srgbClr val="434343"/>
                </a:solidFill>
              </a:rPr>
              <a:t> considera vital pel seu creixement, és a través del joc que interactua amb l’entorn i gràcies a ell i a </a:t>
            </a:r>
            <a:r>
              <a:rPr lang="ca" sz="1100">
                <a:solidFill>
                  <a:srgbClr val="434343"/>
                </a:solidFill>
              </a:rPr>
              <a:t>la immensa</a:t>
            </a:r>
            <a:r>
              <a:rPr lang="ca" sz="1100">
                <a:solidFill>
                  <a:srgbClr val="434343"/>
                </a:solidFill>
              </a:rPr>
              <a:t> quantitat d’experiències que li aporta, es coneix a sí mateix, als altres i el seu entorn més proper. Aquesta és una etapa molt vivencial on els sentits i les emocions són un mitjà d’aprenentatge. 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Cada matí es prepara l’aula amb diferents propostes variades perquè a mesura que els menuts vagin arribant puguin escollir lliurement amb què volen jugar i si volen compartir aquest temps. Les aules estan organitzades en diferents espais segons l’edat i el nivell evolutiu de cada grup, aquestes varien al llarg del curs tenint en compte les seves necessitats i interessos.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</p:txBody>
      </p:sp>
      <p:pic>
        <p:nvPicPr>
          <p:cNvPr id="118" name="Google Shape;11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050" y="2956062"/>
            <a:ext cx="2429701" cy="1822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 rotWithShape="1">
          <a:blip r:embed="rId4">
            <a:alphaModFix/>
          </a:blip>
          <a:srcRect b="0" l="2972" r="2972" t="0"/>
          <a:stretch/>
        </p:blipFill>
        <p:spPr>
          <a:xfrm>
            <a:off x="5834575" y="2956050"/>
            <a:ext cx="2285153" cy="1822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 rotWithShape="1">
          <a:blip r:embed="rId5">
            <a:alphaModFix/>
          </a:blip>
          <a:srcRect b="21247" l="28637" r="28637" t="0"/>
          <a:stretch/>
        </p:blipFill>
        <p:spPr>
          <a:xfrm>
            <a:off x="3580906" y="2956050"/>
            <a:ext cx="1734968" cy="182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idx="1" type="body"/>
          </p:nvPr>
        </p:nvSpPr>
        <p:spPr>
          <a:xfrm>
            <a:off x="280950" y="711550"/>
            <a:ext cx="8145600" cy="276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</a:rPr>
              <a:t>El fet de ser dues mestres a l’aula, permet fer propostes en grups reduïts. Propostes que sorgeixen de les inquietuds i les motivacions dels infants però que també poden venir per part de les mateixes mestres. Suggerir, provocar i posar a l’abast diferents materials i situacions per tal que els infants desenvolupin la seva capacitat innata per investigar i manipular, per encuriosir-se, per preguntar-se i per trobar respostes. El treball en grups reduïts afavoreix aquella mirada més propera, més atenta, que permet, donar continuïtat a les descobertes dels infants i ser els protagonistes dels seus aprenentatges.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0"/>
          <p:cNvPicPr preferRelativeResize="0"/>
          <p:nvPr/>
        </p:nvPicPr>
        <p:blipFill rotWithShape="1">
          <a:blip r:embed="rId3">
            <a:alphaModFix/>
          </a:blip>
          <a:srcRect b="0" l="9901" r="22048" t="18387"/>
          <a:stretch/>
        </p:blipFill>
        <p:spPr>
          <a:xfrm>
            <a:off x="3287163" y="2315825"/>
            <a:ext cx="2193183" cy="1972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800" y="2315825"/>
            <a:ext cx="2630349" cy="1972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0375" y="2315837"/>
            <a:ext cx="2630349" cy="1972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303150" y="1455900"/>
            <a:ext cx="85377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</a:rPr>
              <a:t>L’adult de l’aula, ha de facilitar un ambient segur i de confort, però a la vegada, a través de l'observació ha de pensar molt bé els espais i els materials perquè per si mateixos, siguin font d’aprenentatge, rics i estimulants, que creïn reptes, que despertin curiositat, que permetin el joc col·lectiu i en petit grup, que respectin la individualitat i ofereixin el màxim de possibilitats. </a:t>
            </a:r>
            <a:endParaRPr sz="1100"/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Deixar temps i donar el temps que necessita cada infant ens permetrà respectar el seu ritme natural i individual, </a:t>
            </a:r>
            <a:r>
              <a:rPr lang="ca" sz="1100">
                <a:solidFill>
                  <a:srgbClr val="434343"/>
                </a:solidFill>
              </a:rPr>
              <a:t>cadascú</a:t>
            </a:r>
            <a:r>
              <a:rPr lang="ca" sz="1100">
                <a:solidFill>
                  <a:srgbClr val="434343"/>
                </a:solidFill>
              </a:rPr>
              <a:t> és únic. A l’escola gaudim d’un temps flexible i ampli, per tal de poder afavorir els ritmes dels infants, donant importància a les rutines de la vida quotidiana: un temps de pausa per gaudir de l’estona de dinar i descans.</a:t>
            </a:r>
            <a:endParaRPr sz="1100">
              <a:solidFill>
                <a:srgbClr val="434343"/>
              </a:solidFill>
            </a:endParaRPr>
          </a:p>
        </p:txBody>
      </p:sp>
      <p:pic>
        <p:nvPicPr>
          <p:cNvPr id="134" name="Google Shape;13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625" y="293725"/>
            <a:ext cx="2931825" cy="2198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69687" y="293725"/>
            <a:ext cx="1649149" cy="2198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/>
          <p:cNvPicPr preferRelativeResize="0"/>
          <p:nvPr/>
        </p:nvPicPr>
        <p:blipFill rotWithShape="1">
          <a:blip r:embed="rId5">
            <a:alphaModFix/>
          </a:blip>
          <a:srcRect b="0" l="11767" r="11767" t="0"/>
          <a:stretch/>
        </p:blipFill>
        <p:spPr>
          <a:xfrm>
            <a:off x="6146049" y="293725"/>
            <a:ext cx="2241751" cy="2198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solidFill>
                  <a:srgbClr val="434343"/>
                </a:solidFill>
              </a:rPr>
              <a:t>L’EQUIP EDUCATIU</a:t>
            </a:r>
            <a:endParaRPr sz="3000">
              <a:solidFill>
                <a:srgbClr val="434343"/>
              </a:solidFill>
            </a:endParaRPr>
          </a:p>
        </p:txBody>
      </p:sp>
      <p:sp>
        <p:nvSpPr>
          <p:cNvPr id="142" name="Google Shape;142;p22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L’equip</a:t>
            </a:r>
            <a:r>
              <a:rPr lang="ca" sz="1100">
                <a:solidFill>
                  <a:srgbClr val="434343"/>
                </a:solidFill>
              </a:rPr>
              <a:t> de l’escola</a:t>
            </a:r>
            <a:r>
              <a:rPr lang="ca" sz="1100">
                <a:solidFill>
                  <a:srgbClr val="434343"/>
                </a:solidFill>
              </a:rPr>
              <a:t> el formen 16 persones, 12 mestres,  una persona de reforç, una cuinera i dues persones del personal de neteja. Les mestres exerceixen de forma rotativa les tutories, una d’aquestes porta també el càrrec de direcció del centre i una altra la coordinació. 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L’equip educatiu valora la seva feina i en gaudeix. Comparteix inquietuds, busca espais de reflexió i diàleg, es forma </a:t>
            </a:r>
            <a:r>
              <a:rPr lang="ca" sz="1100">
                <a:solidFill>
                  <a:srgbClr val="434343"/>
                </a:solidFill>
              </a:rPr>
              <a:t>contínuament</a:t>
            </a:r>
            <a:r>
              <a:rPr lang="ca" sz="1100">
                <a:solidFill>
                  <a:srgbClr val="434343"/>
                </a:solidFill>
              </a:rPr>
              <a:t>, intenta millorar en el seu dia a dia i com a equip, </a:t>
            </a:r>
            <a:r>
              <a:rPr lang="ca" sz="1100">
                <a:solidFill>
                  <a:srgbClr val="434343"/>
                </a:solidFill>
              </a:rPr>
              <a:t>conceb </a:t>
            </a:r>
            <a:r>
              <a:rPr lang="ca" sz="1100">
                <a:solidFill>
                  <a:srgbClr val="434343"/>
                </a:solidFill>
              </a:rPr>
              <a:t>una mateixa manera d’entendre i fer escola amb il·lusió per avançar i anar en una mateixa direcció.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El principal objectiu de l’equip de mestres és el benestar dels infants, que puguin créixer i desenvolupar-se en un ambient tranquil i segur, ric en oportunitats i on puguin relacionar-se amb altres iguals. 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000">
              <a:solidFill>
                <a:srgbClr val="434343"/>
              </a:solidFill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2483350" y="2683225"/>
            <a:ext cx="4428600" cy="5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849575" y="3525925"/>
            <a:ext cx="4469700" cy="10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ca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“ Fer realitat cada dia una escola en la que nens i nenes puguin viure, descobrir, explorar, aprendre amb plaer i il·lusió, sentint-se acollits i respectats en la seva identitat.”</a:t>
            </a:r>
            <a:endParaRPr i="1"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r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                                                                                                    Mestres del Pa amb Xocolata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6091650" y="3007474"/>
            <a:ext cx="1567650" cy="209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solidFill>
                  <a:srgbClr val="434343"/>
                </a:solidFill>
              </a:rPr>
              <a:t>L’ACOLLIDA A L’ESCOLA</a:t>
            </a:r>
            <a:endParaRPr sz="3000">
              <a:solidFill>
                <a:srgbClr val="434343"/>
              </a:solidFill>
            </a:endParaRPr>
          </a:p>
        </p:txBody>
      </p:sp>
      <p:sp>
        <p:nvSpPr>
          <p:cNvPr id="151" name="Google Shape;151;p23"/>
          <p:cNvSpPr txBox="1"/>
          <p:nvPr>
            <p:ph idx="1" type="body"/>
          </p:nvPr>
        </p:nvSpPr>
        <p:spPr>
          <a:xfrm>
            <a:off x="311700" y="1218925"/>
            <a:ext cx="8330100" cy="7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El</a:t>
            </a:r>
            <a:r>
              <a:rPr lang="ca" sz="1100">
                <a:solidFill>
                  <a:srgbClr val="434343"/>
                </a:solidFill>
              </a:rPr>
              <a:t> procés de familiarització </a:t>
            </a:r>
            <a:r>
              <a:rPr lang="ca" sz="1100">
                <a:solidFill>
                  <a:srgbClr val="434343"/>
                </a:solidFill>
              </a:rPr>
              <a:t>fa referència als primers dies. L’entrada a l’escola és per a l’infant el primer contacte amb la societat: trenca amb el seu entorn més proper i coneix un altre ambient, uns altres adults i viu experiències diferents. En aquesta nova situació no només s’hi adapten els més menuts sinó també famílies i mestres, que inicien un període de coneixença que serà diferent per a </a:t>
            </a:r>
            <a:r>
              <a:rPr lang="ca" sz="1100">
                <a:solidFill>
                  <a:srgbClr val="434343"/>
                </a:solidFill>
              </a:rPr>
              <a:t>cadascun</a:t>
            </a:r>
            <a:r>
              <a:rPr lang="ca" sz="1100">
                <a:solidFill>
                  <a:srgbClr val="434343"/>
                </a:solidFill>
              </a:rPr>
              <a:t> d’ells.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52" name="Google Shape;152;p23"/>
          <p:cNvSpPr txBox="1"/>
          <p:nvPr/>
        </p:nvSpPr>
        <p:spPr>
          <a:xfrm>
            <a:off x="311700" y="2124788"/>
            <a:ext cx="3380100" cy="24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L’acollida es fa amb les famílies a l’aula durant els primers dies. Això permet fer petits grups i que l’adaptació a aquest nou espai, sigui de manera gradual i  amb l’acompanyament d’una persona de l’entorn proper a l’infant. </a:t>
            </a:r>
            <a:endParaRPr sz="11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D’aquesta manera es poden atendre les necessitats, dels infants  i les famílies més individualment, els ajuda a viure la separació com un procés més natural i facilita la creació de vincles.</a:t>
            </a:r>
            <a:endParaRPr sz="11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3" name="Google Shape;153;p23"/>
          <p:cNvPicPr preferRelativeResize="0"/>
          <p:nvPr/>
        </p:nvPicPr>
        <p:blipFill rotWithShape="1">
          <a:blip r:embed="rId3">
            <a:alphaModFix/>
          </a:blip>
          <a:srcRect b="0" l="8197" r="0" t="0"/>
          <a:stretch/>
        </p:blipFill>
        <p:spPr>
          <a:xfrm>
            <a:off x="4067150" y="2209375"/>
            <a:ext cx="2593802" cy="21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15200" y="2209375"/>
            <a:ext cx="1589376" cy="211914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3"/>
          <p:cNvSpPr txBox="1"/>
          <p:nvPr/>
        </p:nvSpPr>
        <p:spPr>
          <a:xfrm>
            <a:off x="7980500" y="2921575"/>
            <a:ext cx="153900" cy="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solidFill>
                  <a:srgbClr val="434343"/>
                </a:solidFill>
              </a:rPr>
              <a:t>L’ESTONA DE L’ÀPAT </a:t>
            </a:r>
            <a:endParaRPr sz="3000">
              <a:solidFill>
                <a:srgbClr val="434343"/>
              </a:solidFill>
            </a:endParaRPr>
          </a:p>
        </p:txBody>
      </p:sp>
      <p:sp>
        <p:nvSpPr>
          <p:cNvPr id="161" name="Google Shape;161;p24"/>
          <p:cNvSpPr txBox="1"/>
          <p:nvPr>
            <p:ph idx="1" type="body"/>
          </p:nvPr>
        </p:nvSpPr>
        <p:spPr>
          <a:xfrm>
            <a:off x="311700" y="1255950"/>
            <a:ext cx="55677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</a:rPr>
              <a:t>L’estona del migdia és un moment educatiu. L’escola vetlla perquè els infants puguin gaudir-ne satisfent una de les necessitats més bàsiques, com és l’alimentació, però també perquè sigui un moment de relació i plaer.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</a:rPr>
              <a:t>L’escola té cuina pròpia i el servei de menjador va a càrrec d’una empresa externa de cuina, Teno. L’Eugènia, la cuinera, té un paper fonamental a l’escola, s’encarrega d’elaborar els àpats i cada dia, passa aula per aula per saber quants infants es queden a dinar. Comparteix una estona amb els menuts i s’interessa per si ha de fer algun canvi en la dieta i adapta aquells </a:t>
            </a:r>
            <a:r>
              <a:rPr lang="ca" sz="1100">
                <a:solidFill>
                  <a:srgbClr val="434343"/>
                </a:solidFill>
              </a:rPr>
              <a:t>menús</a:t>
            </a:r>
            <a:r>
              <a:rPr lang="ca" sz="1100">
                <a:solidFill>
                  <a:srgbClr val="434343"/>
                </a:solidFill>
              </a:rPr>
              <a:t> amb prescripció del/la pediatre/a per infants amb al·lèrgies o intoleràncies.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</a:rPr>
              <a:t>Des de l’escola s’intenta donar </a:t>
            </a:r>
            <a:r>
              <a:rPr lang="ca" sz="1100">
                <a:solidFill>
                  <a:srgbClr val="434343"/>
                </a:solidFill>
              </a:rPr>
              <a:t>continuïtat</a:t>
            </a:r>
            <a:r>
              <a:rPr lang="ca" sz="1100">
                <a:solidFill>
                  <a:srgbClr val="434343"/>
                </a:solidFill>
              </a:rPr>
              <a:t> als hàbits que es segueixen a casa, sobretot, amb els més menuts, respectant costums, horaris i ritmes, com també tipus d’alimentació que se segueix. Aquesta estona és diferent segons les edats i les necessitats dels infants. </a:t>
            </a:r>
            <a:endParaRPr sz="11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24"/>
          <p:cNvPicPr preferRelativeResize="0"/>
          <p:nvPr/>
        </p:nvPicPr>
        <p:blipFill rotWithShape="1">
          <a:blip r:embed="rId3">
            <a:alphaModFix/>
          </a:blip>
          <a:srcRect b="0" l="8345" r="13216" t="0"/>
          <a:stretch/>
        </p:blipFill>
        <p:spPr>
          <a:xfrm>
            <a:off x="6419775" y="1362650"/>
            <a:ext cx="2072750" cy="1388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4"/>
          <p:cNvPicPr preferRelativeResize="0"/>
          <p:nvPr/>
        </p:nvPicPr>
        <p:blipFill rotWithShape="1">
          <a:blip r:embed="rId4">
            <a:alphaModFix/>
          </a:blip>
          <a:srcRect b="4897" l="5411" r="36771" t="0"/>
          <a:stretch/>
        </p:blipFill>
        <p:spPr>
          <a:xfrm>
            <a:off x="6419775" y="2889575"/>
            <a:ext cx="2072750" cy="138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/>
          <p:nvPr>
            <p:ph idx="1" type="body"/>
          </p:nvPr>
        </p:nvSpPr>
        <p:spPr>
          <a:xfrm>
            <a:off x="327075" y="355050"/>
            <a:ext cx="8437500" cy="44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El menú de l’escola està elaborat per una dietista, per tal de garantir una dieta equilibrada i adequada a les edats dels infants  que varia segons l’època de l’any. 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A mesura que els infants van creixent, descobreixen nous gustos i sensacions. És important respectar els diferents ritmes durant aquesta estona i la gana de cadascú, tenir en compte les preferències i deixar temps.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Les mestres de l’aula, els acompanyen durant aquest moment i cada grup dina a la seva aula. Donar valor a l’organització de l’espai é</a:t>
            </a:r>
            <a:r>
              <a:rPr lang="ca" sz="1100">
                <a:solidFill>
                  <a:srgbClr val="434343"/>
                </a:solidFill>
              </a:rPr>
              <a:t>s essencial per poder gaudir d’un clima de calma que afavoreixi el benestar dels infants. A poc a poc, se’ls convida a participar d’aquest moment i van prenent més autonomia, no només a l’hora de menjar sinó també a l’hora de parar la taula, repartir els pitets, servir-se el menjar, posar-se aigua  i recollir els estris que han utilitzat.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A partir de quarts de 4 de la tarda s’ofereix el berenar als infants, les famílies poden escollir si volen que els seus fills i filles berenin a l’escola. Hi ha un menú adequat a cada edat i cada família s’encarrega de portar-lo al matí o al migdia amb les recomanacions pertinents.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100">
              <a:solidFill>
                <a:srgbClr val="FF0000"/>
              </a:solidFill>
            </a:endParaRPr>
          </a:p>
        </p:txBody>
      </p:sp>
      <p:pic>
        <p:nvPicPr>
          <p:cNvPr id="169" name="Google Shape;16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6"/>
            <a:ext cx="9144000" cy="1357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/>
          <p:nvPr>
            <p:ph idx="1" type="body"/>
          </p:nvPr>
        </p:nvSpPr>
        <p:spPr>
          <a:xfrm>
            <a:off x="311700" y="1147225"/>
            <a:ext cx="64155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</a:rPr>
              <a:t>L’estona del descans és per als infants d’aquesta edat una necessitat bàsica, el son és absolutament essencial per al creixement físic i el desenvolupament cognitiu i emocional. Fer una dormida a mig matí o la migdiada després de dinar, és un hàbit que cal respectar i donar-li la importància que té perquè els més petits, puguin descansar i carregar energia després d’una estona de joc i moviment.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solidFill>
                  <a:srgbClr val="434343"/>
                </a:solidFill>
              </a:rPr>
              <a:t>EL DESCANS</a:t>
            </a:r>
            <a:endParaRPr sz="3000">
              <a:solidFill>
                <a:srgbClr val="434343"/>
              </a:solidFill>
            </a:endParaRPr>
          </a:p>
        </p:txBody>
      </p:sp>
      <p:pic>
        <p:nvPicPr>
          <p:cNvPr id="176" name="Google Shape;17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3300" y="1285588"/>
            <a:ext cx="1726101" cy="230342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6"/>
          <p:cNvSpPr txBox="1"/>
          <p:nvPr/>
        </p:nvSpPr>
        <p:spPr>
          <a:xfrm>
            <a:off x="434700" y="3878775"/>
            <a:ext cx="6492600" cy="14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" name="Google Shape;178;p26"/>
          <p:cNvSpPr txBox="1"/>
          <p:nvPr/>
        </p:nvSpPr>
        <p:spPr>
          <a:xfrm>
            <a:off x="311700" y="3636575"/>
            <a:ext cx="8387700" cy="12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Les aules dels més menuts (nadons i petits d’1 a 2 anys), disposen de dormitori a la mateixa estança, la resta d’infants, dormen en una sala que s’adequa a l’estona del migdia. Les mestres els fan companyia fins que s’adormen, i de manera rotativa, sempre hi ha dues mestres de l’escola que vetllen el dormitori.  </a:t>
            </a:r>
            <a:endParaRPr sz="11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" name="Google Shape;179;p26"/>
          <p:cNvSpPr txBox="1"/>
          <p:nvPr/>
        </p:nvSpPr>
        <p:spPr>
          <a:xfrm>
            <a:off x="311700" y="2288375"/>
            <a:ext cx="6377100" cy="13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Cada infant té unes necessitats diferents i aquestes varien a mesura que es van fent grans. A l’aula de nadons dormen quan ho necessiten i l’horari s’adapta a aquestes necessitats (alimentació i son). Als infants d’1 a 2 també se’ls respecte aquest son de mig matí, de la mateixa manera que si un infant un dia passa una mala nit o per alguna circumstància ho necessita, se’l posa a dormir en un espai tranquil de l’aula. A mesura que es van fent grans, el son es va unificant i deixen de fer aquesta dormida de mig matí per dormir només després de dinar. </a:t>
            </a:r>
            <a:endParaRPr sz="11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/>
          <p:nvPr>
            <p:ph type="title"/>
          </p:nvPr>
        </p:nvSpPr>
        <p:spPr>
          <a:xfrm>
            <a:off x="6234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solidFill>
                  <a:srgbClr val="434343"/>
                </a:solidFill>
              </a:rPr>
              <a:t>ELS ESPAIS DE L’ESCOLA</a:t>
            </a:r>
            <a:endParaRPr sz="3000">
              <a:solidFill>
                <a:srgbClr val="434343"/>
              </a:solidFill>
            </a:endParaRPr>
          </a:p>
        </p:txBody>
      </p:sp>
      <p:sp>
        <p:nvSpPr>
          <p:cNvPr id="185" name="Google Shape;185;p27"/>
          <p:cNvSpPr txBox="1"/>
          <p:nvPr>
            <p:ph idx="1" type="body"/>
          </p:nvPr>
        </p:nvSpPr>
        <p:spPr>
          <a:xfrm>
            <a:off x="669525" y="971500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200">
                <a:solidFill>
                  <a:srgbClr val="434343"/>
                </a:solidFill>
              </a:rPr>
              <a:t>LES AULES</a:t>
            </a:r>
            <a:endParaRPr sz="1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7425" y="3199356"/>
            <a:ext cx="2109752" cy="1582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275" y="1399700"/>
            <a:ext cx="2081516" cy="1561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275" y="3189825"/>
            <a:ext cx="2081526" cy="1561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7"/>
          <p:cNvPicPr preferRelativeResize="0"/>
          <p:nvPr/>
        </p:nvPicPr>
        <p:blipFill rotWithShape="1">
          <a:blip r:embed="rId6">
            <a:alphaModFix/>
          </a:blip>
          <a:srcRect b="0" l="0" r="0" t="4761"/>
          <a:stretch/>
        </p:blipFill>
        <p:spPr>
          <a:xfrm>
            <a:off x="3402783" y="1387950"/>
            <a:ext cx="2185667" cy="156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7"/>
          <p:cNvPicPr preferRelativeResize="0"/>
          <p:nvPr/>
        </p:nvPicPr>
        <p:blipFill rotWithShape="1">
          <a:blip r:embed="rId7">
            <a:alphaModFix/>
          </a:blip>
          <a:srcRect b="0" l="0" r="11785" t="12960"/>
          <a:stretch/>
        </p:blipFill>
        <p:spPr>
          <a:xfrm>
            <a:off x="6077425" y="1392701"/>
            <a:ext cx="2109750" cy="156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7"/>
          <p:cNvPicPr preferRelativeResize="0"/>
          <p:nvPr/>
        </p:nvPicPr>
        <p:blipFill rotWithShape="1">
          <a:blip r:embed="rId8">
            <a:alphaModFix/>
          </a:blip>
          <a:srcRect b="0" l="0" r="7037" t="16846"/>
          <a:stretch/>
        </p:blipFill>
        <p:spPr>
          <a:xfrm>
            <a:off x="3402775" y="3189825"/>
            <a:ext cx="2185674" cy="15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/>
          <p:nvPr>
            <p:ph idx="1" type="body"/>
          </p:nvPr>
        </p:nvSpPr>
        <p:spPr>
          <a:xfrm>
            <a:off x="311700" y="101500"/>
            <a:ext cx="8520600" cy="438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</a:endParaRPr>
          </a:p>
        </p:txBody>
      </p:sp>
      <p:pic>
        <p:nvPicPr>
          <p:cNvPr id="197" name="Google Shape;197;p28"/>
          <p:cNvPicPr preferRelativeResize="0"/>
          <p:nvPr/>
        </p:nvPicPr>
        <p:blipFill rotWithShape="1">
          <a:blip r:embed="rId3">
            <a:alphaModFix/>
          </a:blip>
          <a:srcRect b="0" l="0" r="0" t="8062"/>
          <a:stretch/>
        </p:blipFill>
        <p:spPr>
          <a:xfrm>
            <a:off x="311700" y="845725"/>
            <a:ext cx="1988701" cy="149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462" y="845737"/>
            <a:ext cx="1988700" cy="14915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\CENTRAL\pa amb xocolata\DESPATX\IMATGES NOVES DELS AMBIENTS DE L'ESCOLA\IMG_7024.jpg" id="199" name="Google Shape;19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91482" y="2894962"/>
            <a:ext cx="1988695" cy="1491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25" y="2894975"/>
            <a:ext cx="1988659" cy="1491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01592" y="845737"/>
            <a:ext cx="1988657" cy="149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81381" y="845724"/>
            <a:ext cx="1987844" cy="149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01575" y="2894950"/>
            <a:ext cx="1988700" cy="1491537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8"/>
          <p:cNvSpPr txBox="1"/>
          <p:nvPr/>
        </p:nvSpPr>
        <p:spPr>
          <a:xfrm>
            <a:off x="234850" y="284475"/>
            <a:ext cx="1746300" cy="3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                               </a:t>
            </a:r>
            <a:r>
              <a:rPr lang="ca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ELS ESPAIS COMUNS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5" name="Google Shape;205;p28"/>
          <p:cNvSpPr txBox="1"/>
          <p:nvPr/>
        </p:nvSpPr>
        <p:spPr>
          <a:xfrm>
            <a:off x="234850" y="2544800"/>
            <a:ext cx="4428600" cy="5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L’ESPAI EXTERIOR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6" name="Google Shape;206;p28"/>
          <p:cNvPicPr preferRelativeResize="0"/>
          <p:nvPr/>
        </p:nvPicPr>
        <p:blipFill rotWithShape="1">
          <a:blip r:embed="rId10">
            <a:alphaModFix/>
          </a:blip>
          <a:srcRect b="0" l="8919" r="3028" t="0"/>
          <a:stretch/>
        </p:blipFill>
        <p:spPr>
          <a:xfrm>
            <a:off x="6881375" y="2894975"/>
            <a:ext cx="1987850" cy="149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9"/>
          <p:cNvSpPr txBox="1"/>
          <p:nvPr>
            <p:ph type="title"/>
          </p:nvPr>
        </p:nvSpPr>
        <p:spPr>
          <a:xfrm>
            <a:off x="231425" y="308250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solidFill>
                  <a:srgbClr val="434343"/>
                </a:solidFill>
              </a:rPr>
              <a:t>HORARIS </a:t>
            </a:r>
            <a:r>
              <a:rPr lang="ca" sz="3000">
                <a:solidFill>
                  <a:srgbClr val="434343"/>
                </a:solidFill>
              </a:rPr>
              <a:t>I SERVEIS</a:t>
            </a:r>
            <a:endParaRPr sz="3000">
              <a:solidFill>
                <a:srgbClr val="434343"/>
              </a:solidFill>
            </a:endParaRPr>
          </a:p>
        </p:txBody>
      </p:sp>
      <p:sp>
        <p:nvSpPr>
          <p:cNvPr id="212" name="Google Shape;212;p29"/>
          <p:cNvSpPr txBox="1"/>
          <p:nvPr>
            <p:ph idx="1" type="body"/>
          </p:nvPr>
        </p:nvSpPr>
        <p:spPr>
          <a:xfrm>
            <a:off x="231425" y="1239475"/>
            <a:ext cx="8520600" cy="371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</a:rPr>
              <a:t>L’horari escolar </a:t>
            </a:r>
            <a:r>
              <a:rPr lang="ca" sz="1100">
                <a:solidFill>
                  <a:srgbClr val="434343"/>
                </a:solidFill>
              </a:rPr>
              <a:t>és de les 8:45h  fins a les 12:15h  i de les 14:45h  fins les 17h. Tanmateix, les entrades i les sortides a l’escola són flexibles, sempre que es respecti l’estona de l’àpat i el descans dels infants. Per aquelles famílies que ho necessitin, al matí s’ofereix un horari d’acollida de 7:45h a 8:45h, tant de manera fixe com esporàdica. A la tarda, també s’ofereix un horari de17h a 18h, de totes maneres, hi ha d’haver un mínim de 7 infants perquè es pugui dur a terme.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</a:rPr>
              <a:t>L’estona de l’àpat i el descans és de 12h a 15h, aquest servei pot ser fixe o esporàdic. Tanmateix, els infants que marxin a casa després de dinar ho poden fer entre les 12’45 hi les 13’00h  i a partir de les 14’45h els que ho facin després de la migdiada.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434343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100">
                <a:solidFill>
                  <a:srgbClr val="434343"/>
                </a:solidFill>
              </a:rPr>
              <a:t>L’horari i atenció al públic i les entrevistes entre famílies i mestres, es concreten amb les persones interessades i s’intenta trobar un horari que vagi bé a tothom i no afecti la vida de l’aula.</a:t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FF000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434343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2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/>
          <p:nvPr>
            <p:ph type="title"/>
          </p:nvPr>
        </p:nvSpPr>
        <p:spPr>
          <a:xfrm>
            <a:off x="365500" y="2398750"/>
            <a:ext cx="8099400" cy="164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1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ca" sz="11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i voleu més informació sobre l’escola us convidem a visitar el facebook, el blog o el web:</a:t>
            </a:r>
            <a:r>
              <a:rPr lang="ca" sz="110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Facebook Escola Bressol Municipal Pa amb Xocolata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El blog de l'escola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web Ajuntament de Tona</a:t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218" name="Google Shape;21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86825" y="4392363"/>
            <a:ext cx="685800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ambxocolata v1.jpg" id="219" name="Google Shape;219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134550" y="4306837"/>
            <a:ext cx="644151" cy="59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type="ctrTitle"/>
          </p:nvPr>
        </p:nvSpPr>
        <p:spPr>
          <a:xfrm>
            <a:off x="3044700" y="1204778"/>
            <a:ext cx="3054600" cy="73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                                            </a:t>
            </a:r>
            <a:r>
              <a:rPr lang="ca" sz="3400">
                <a:solidFill>
                  <a:srgbClr val="434343"/>
                </a:solidFill>
              </a:rPr>
              <a:t>Us convidem a l’escola!</a:t>
            </a:r>
            <a:endParaRPr sz="3400">
              <a:solidFill>
                <a:srgbClr val="434343"/>
              </a:solidFill>
            </a:endParaRPr>
          </a:p>
        </p:txBody>
      </p:sp>
      <p:pic>
        <p:nvPicPr>
          <p:cNvPr id="225" name="Google Shape;22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3484012" y="1637775"/>
            <a:ext cx="2175974" cy="2901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